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70" r:id="rId4"/>
    <p:sldId id="261" r:id="rId5"/>
    <p:sldId id="259" r:id="rId6"/>
    <p:sldId id="257" r:id="rId7"/>
    <p:sldId id="271" r:id="rId8"/>
    <p:sldId id="266" r:id="rId9"/>
    <p:sldId id="267" r:id="rId10"/>
    <p:sldId id="260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Victims of Trafficking</c:v>
                </c:pt>
              </c:strCache>
            </c:strRef>
          </c:tx>
          <c:spPr>
            <a:ln w="44450"/>
          </c:spPr>
          <c:cat>
            <c:strRef>
              <c:f>Sheet1!$A$2:$A$6</c:f>
              <c:strCache>
                <c:ptCount val="5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</c:v>
                </c:pt>
                <c:pt idx="1">
                  <c:v>23</c:v>
                </c:pt>
                <c:pt idx="2">
                  <c:v>33</c:v>
                </c:pt>
                <c:pt idx="3">
                  <c:v>16</c:v>
                </c:pt>
                <c:pt idx="4">
                  <c:v>36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Involving Forced Labour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dPt>
            <c:idx val="2"/>
            <c:marker>
              <c:spPr>
                <a:ln>
                  <a:solidFill>
                    <a:srgbClr val="FF0000"/>
                  </a:solidFill>
                </a:ln>
              </c:spPr>
            </c:marker>
            <c:bubble3D val="0"/>
          </c:dPt>
          <c:cat>
            <c:strRef>
              <c:f>Sheet1!$A$2:$A$6</c:f>
              <c:strCache>
                <c:ptCount val="5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</c:v>
                </c:pt>
                <c:pt idx="1">
                  <c:v>5</c:v>
                </c:pt>
                <c:pt idx="2">
                  <c:v>8</c:v>
                </c:pt>
                <c:pt idx="3">
                  <c:v>2</c:v>
                </c:pt>
                <c:pt idx="4">
                  <c:v>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478528"/>
        <c:axId val="75480064"/>
      </c:lineChart>
      <c:catAx>
        <c:axId val="75478528"/>
        <c:scaling>
          <c:orientation val="minMax"/>
        </c:scaling>
        <c:delete val="0"/>
        <c:axPos val="b"/>
        <c:majorTickMark val="none"/>
        <c:minorTickMark val="none"/>
        <c:tickLblPos val="nextTo"/>
        <c:crossAx val="75480064"/>
        <c:crosses val="autoZero"/>
        <c:auto val="1"/>
        <c:lblAlgn val="ctr"/>
        <c:lblOffset val="100"/>
        <c:noMultiLvlLbl val="0"/>
      </c:catAx>
      <c:valAx>
        <c:axId val="7548006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54785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en-US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810EC27-CDCB-4FCB-80CC-352F3228D3F2}" type="datetimeFigureOut">
              <a:rPr lang="en-GB" smtClean="0"/>
              <a:pPr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F4EF638-3EAB-4258-B80F-1D7036B9042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Forced Labour: Perspectives from Northern Ireland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Neil Jarman</a:t>
            </a:r>
            <a:endParaRPr lang="en-GB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Prosecutions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None  to April 2014</a:t>
            </a:r>
          </a:p>
          <a:p>
            <a:pPr lvl="1"/>
            <a:r>
              <a:rPr lang="en-GB" dirty="0" smtClean="0"/>
              <a:t>Some files under consideration</a:t>
            </a:r>
          </a:p>
          <a:p>
            <a:endParaRPr lang="en-GB" b="1" dirty="0" smtClean="0"/>
          </a:p>
          <a:p>
            <a:r>
              <a:rPr lang="en-GB" b="1" dirty="0" smtClean="0"/>
              <a:t>‘Trafficking group fury at £500 fine for </a:t>
            </a:r>
            <a:r>
              <a:rPr lang="en-GB" b="1" dirty="0" err="1" smtClean="0"/>
              <a:t>gangmaster</a:t>
            </a:r>
            <a:r>
              <a:rPr lang="en-GB" b="1" dirty="0" smtClean="0"/>
              <a:t>’ </a:t>
            </a:r>
            <a:r>
              <a:rPr lang="en-GB" i="1" dirty="0" smtClean="0"/>
              <a:t>Belfast Telegraph, 9 October 2014</a:t>
            </a:r>
            <a:endParaRPr lang="en-GB" b="1" dirty="0" smtClean="0"/>
          </a:p>
          <a:p>
            <a:endParaRPr lang="en-GB" b="1" dirty="0"/>
          </a:p>
          <a:p>
            <a:r>
              <a:rPr lang="en-GB" b="1" dirty="0" smtClean="0"/>
              <a:t>‘</a:t>
            </a:r>
            <a:r>
              <a:rPr lang="en-GB" b="1" dirty="0" err="1" smtClean="0"/>
              <a:t>Gangmasters</a:t>
            </a:r>
            <a:r>
              <a:rPr lang="en-GB" b="1" dirty="0" smtClean="0"/>
              <a:t> Licensing Authority to appeal 'shocking' sentence’ </a:t>
            </a:r>
            <a:r>
              <a:rPr lang="en-GB" i="1" dirty="0" smtClean="0"/>
              <a:t>BBC, 9 October 2014</a:t>
            </a:r>
            <a:endParaRPr lang="en-GB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33222" indent="-514350"/>
            <a:r>
              <a:rPr lang="en-GB" dirty="0" smtClean="0"/>
              <a:t>Understanding </a:t>
            </a:r>
            <a:r>
              <a:rPr lang="en-GB" dirty="0" smtClean="0"/>
              <a:t>full </a:t>
            </a:r>
            <a:r>
              <a:rPr lang="en-GB" dirty="0" smtClean="0"/>
              <a:t>scale of the issue</a:t>
            </a:r>
          </a:p>
          <a:p>
            <a:pPr marL="633222" indent="-514350"/>
            <a:endParaRPr lang="en-GB" dirty="0" smtClean="0"/>
          </a:p>
          <a:p>
            <a:pPr marL="633222" indent="-514350"/>
            <a:r>
              <a:rPr lang="en-GB" dirty="0" smtClean="0"/>
              <a:t>Lack </a:t>
            </a:r>
            <a:r>
              <a:rPr lang="en-GB" dirty="0" smtClean="0"/>
              <a:t>of co-ordinated investigative capacity</a:t>
            </a:r>
          </a:p>
          <a:p>
            <a:pPr marL="925830" lvl="1" indent="-514350"/>
            <a:r>
              <a:rPr lang="en-GB" dirty="0" smtClean="0"/>
              <a:t>Justice rather than employment focus</a:t>
            </a:r>
          </a:p>
          <a:p>
            <a:pPr marL="633222" indent="-514350"/>
            <a:endParaRPr lang="en-GB" dirty="0" smtClean="0"/>
          </a:p>
          <a:p>
            <a:pPr marL="633222" indent="-514350"/>
            <a:r>
              <a:rPr lang="en-GB" dirty="0"/>
              <a:t>Lack of prosecutions </a:t>
            </a:r>
          </a:p>
          <a:p>
            <a:pPr marL="633222" indent="-514350"/>
            <a:endParaRPr lang="en-GB" dirty="0" smtClean="0"/>
          </a:p>
          <a:p>
            <a:pPr marL="633222" indent="-514350"/>
            <a:r>
              <a:rPr lang="en-GB" dirty="0" smtClean="0"/>
              <a:t>Better </a:t>
            </a:r>
            <a:r>
              <a:rPr lang="en-GB" dirty="0" smtClean="0"/>
              <a:t>engagement with business</a:t>
            </a:r>
          </a:p>
          <a:p>
            <a:pPr marL="633222" indent="-514350"/>
            <a:endParaRPr lang="en-GB" dirty="0" smtClean="0"/>
          </a:p>
          <a:p>
            <a:pPr marL="633222" indent="-514350"/>
            <a:r>
              <a:rPr lang="en-GB" dirty="0" smtClean="0"/>
              <a:t>Improve </a:t>
            </a:r>
            <a:r>
              <a:rPr lang="en-GB" dirty="0"/>
              <a:t>cross-border working</a:t>
            </a:r>
          </a:p>
          <a:p>
            <a:pPr marL="633222" indent="-514350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Themes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Font typeface="+mj-lt"/>
              <a:buAutoNum type="arabicPeriod"/>
            </a:pPr>
            <a:endParaRPr lang="en-GB" dirty="0" smtClean="0"/>
          </a:p>
          <a:p>
            <a:pPr marL="633222" indent="-514350">
              <a:buFont typeface="+mj-lt"/>
              <a:buAutoNum type="arabicPeriod"/>
            </a:pPr>
            <a:r>
              <a:rPr lang="en-GB" dirty="0" smtClean="0"/>
              <a:t>Nature and scale </a:t>
            </a:r>
            <a:r>
              <a:rPr lang="en-GB" dirty="0" smtClean="0"/>
              <a:t>of problem </a:t>
            </a:r>
          </a:p>
          <a:p>
            <a:pPr marL="633222" indent="-514350">
              <a:buFont typeface="+mj-lt"/>
              <a:buAutoNum type="arabicPeriod"/>
            </a:pPr>
            <a:endParaRPr lang="en-GB" dirty="0" smtClean="0"/>
          </a:p>
          <a:p>
            <a:pPr marL="633222" indent="-514350">
              <a:buFont typeface="+mj-lt"/>
              <a:buAutoNum type="arabicPeriod"/>
            </a:pPr>
            <a:r>
              <a:rPr lang="en-GB" dirty="0" smtClean="0"/>
              <a:t>Responses </a:t>
            </a:r>
          </a:p>
          <a:p>
            <a:pPr marL="633222" indent="-514350">
              <a:buFont typeface="+mj-lt"/>
              <a:buAutoNum type="arabicPeriod"/>
            </a:pPr>
            <a:endParaRPr lang="en-GB" dirty="0" smtClean="0"/>
          </a:p>
          <a:p>
            <a:pPr marL="633222" indent="-514350">
              <a:buFont typeface="+mj-lt"/>
              <a:buAutoNum type="arabicPeriod"/>
            </a:pPr>
            <a:r>
              <a:rPr lang="en-GB" dirty="0" smtClean="0"/>
              <a:t>Challenges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Beginnings?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GB" sz="3200" dirty="0" smtClean="0"/>
              <a:t>May 2002 two Lithuanians Working illegally mushroom picking murdered at Warrenpoint </a:t>
            </a:r>
          </a:p>
          <a:p>
            <a:endParaRPr lang="en-GB" dirty="0" smtClean="0"/>
          </a:p>
          <a:p>
            <a:r>
              <a:rPr lang="en-GB" dirty="0" smtClean="0"/>
              <a:t>November 2002 BBC Spotlight  </a:t>
            </a:r>
          </a:p>
          <a:p>
            <a:pPr lvl="1"/>
            <a:r>
              <a:rPr lang="en-GB" dirty="0" smtClean="0"/>
              <a:t>‘Hundreds </a:t>
            </a:r>
            <a:r>
              <a:rPr lang="en-GB" dirty="0"/>
              <a:t>of workers are being brought in from Eastern Europe to work on Northern Ireland farms in harsh conditions on false promises of high </a:t>
            </a:r>
            <a:r>
              <a:rPr lang="en-GB" dirty="0" smtClean="0"/>
              <a:t>pay’</a:t>
            </a:r>
          </a:p>
          <a:p>
            <a:pPr lvl="1"/>
            <a:r>
              <a:rPr lang="en-GB" dirty="0" smtClean="0"/>
              <a:t>Route identified as Lithuania </a:t>
            </a:r>
            <a:r>
              <a:rPr lang="en-GB" dirty="0"/>
              <a:t>– Dublin </a:t>
            </a:r>
            <a:r>
              <a:rPr lang="en-GB" dirty="0" smtClean="0"/>
              <a:t>– NI</a:t>
            </a:r>
          </a:p>
          <a:p>
            <a:endParaRPr lang="en-GB" dirty="0" smtClean="0"/>
          </a:p>
          <a:p>
            <a:r>
              <a:rPr lang="en-GB" dirty="0" smtClean="0"/>
              <a:t>2003 </a:t>
            </a:r>
            <a:r>
              <a:rPr lang="en-GB" dirty="0" smtClean="0"/>
              <a:t>Albanian ‘chicken catchers’ </a:t>
            </a:r>
            <a:r>
              <a:rPr lang="en-GB" dirty="0" smtClean="0"/>
              <a:t>in Armagh</a:t>
            </a:r>
          </a:p>
          <a:p>
            <a:endParaRPr lang="en-GB" dirty="0" smtClean="0"/>
          </a:p>
          <a:p>
            <a:r>
              <a:rPr lang="en-GB" dirty="0" smtClean="0"/>
              <a:t>2008 Filipinos fishing in Kilkeel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9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Cases in wide range of employment sectors</a:t>
            </a:r>
          </a:p>
          <a:p>
            <a:pPr lvl="1"/>
            <a:r>
              <a:rPr lang="en-GB" dirty="0" smtClean="0"/>
              <a:t>2011 – Mushrooms, fishing, catering, car-wash.  </a:t>
            </a:r>
          </a:p>
          <a:p>
            <a:pPr lvl="1"/>
            <a:r>
              <a:rPr lang="en-GB" dirty="0" smtClean="0"/>
              <a:t>2014 - Fruit picking, fishing, shellfish, recycling, domestic servitude, cannabis, sex industry.</a:t>
            </a:r>
          </a:p>
          <a:p>
            <a:endParaRPr lang="en-GB" dirty="0" smtClean="0"/>
          </a:p>
          <a:p>
            <a:r>
              <a:rPr lang="en-GB" dirty="0" smtClean="0"/>
              <a:t>Larger numbers: </a:t>
            </a:r>
          </a:p>
          <a:p>
            <a:pPr lvl="1"/>
            <a:r>
              <a:rPr lang="en-GB" b="1" dirty="0" smtClean="0"/>
              <a:t>‘Human trafficking: '20 victims rescued' in County Armagh’ </a:t>
            </a:r>
            <a:r>
              <a:rPr lang="en-GB" i="1" dirty="0" smtClean="0"/>
              <a:t>BBC, 18 August 2014</a:t>
            </a:r>
          </a:p>
          <a:p>
            <a:endParaRPr lang="en-GB" dirty="0" smtClean="0"/>
          </a:p>
          <a:p>
            <a:r>
              <a:rPr lang="en-GB" dirty="0" smtClean="0"/>
              <a:t>International links </a:t>
            </a:r>
          </a:p>
          <a:p>
            <a:pPr lvl="1"/>
            <a:r>
              <a:rPr lang="en-GB" dirty="0" smtClean="0"/>
              <a:t>Tilbury – people smuggling case, 16 August 2014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Scale of the Problem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Assessment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2013 – 2,744 people identified as potential victims of trafficking</a:t>
            </a:r>
          </a:p>
          <a:p>
            <a:endParaRPr lang="en-GB" dirty="0"/>
          </a:p>
          <a:p>
            <a:r>
              <a:rPr lang="en-GB" dirty="0" smtClean="0"/>
              <a:t>2014 - Home Office estimate total </a:t>
            </a:r>
            <a:r>
              <a:rPr lang="en-GB" dirty="0" err="1" smtClean="0"/>
              <a:t>PVoTs</a:t>
            </a:r>
            <a:r>
              <a:rPr lang="en-GB" dirty="0" smtClean="0"/>
              <a:t> at 10-13,000 persons</a:t>
            </a:r>
          </a:p>
          <a:p>
            <a:endParaRPr lang="en-GB" dirty="0" smtClean="0"/>
          </a:p>
          <a:p>
            <a:r>
              <a:rPr lang="en-GB" dirty="0" smtClean="0"/>
              <a:t>On these estimates there will be 320-400 </a:t>
            </a:r>
            <a:r>
              <a:rPr lang="en-GB" dirty="0" err="1" smtClean="0"/>
              <a:t>PVoTs</a:t>
            </a:r>
            <a:r>
              <a:rPr lang="en-GB" dirty="0" smtClean="0"/>
              <a:t> in Northern Ireland</a:t>
            </a:r>
          </a:p>
          <a:p>
            <a:endParaRPr lang="en-GB" dirty="0" smtClean="0"/>
          </a:p>
          <a:p>
            <a:r>
              <a:rPr lang="en-GB" dirty="0" smtClean="0"/>
              <a:t>Potentially 1,300 on island of Ireland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Key actors</a:t>
            </a:r>
          </a:p>
          <a:p>
            <a:pPr lvl="1"/>
            <a:r>
              <a:rPr lang="en-GB" dirty="0" smtClean="0"/>
              <a:t>Workers </a:t>
            </a:r>
            <a:r>
              <a:rPr lang="en-GB" dirty="0" smtClean="0"/>
              <a:t>/ migrants / undocumented</a:t>
            </a:r>
          </a:p>
          <a:p>
            <a:pPr lvl="1"/>
            <a:r>
              <a:rPr lang="en-GB" dirty="0" smtClean="0"/>
              <a:t>Suppliers (traffickers / </a:t>
            </a:r>
            <a:r>
              <a:rPr lang="en-GB" dirty="0" err="1" smtClean="0"/>
              <a:t>gangmasters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smtClean="0"/>
              <a:t>Employers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Supply </a:t>
            </a:r>
            <a:r>
              <a:rPr lang="en-GB" dirty="0" smtClean="0"/>
              <a:t>Chains </a:t>
            </a:r>
          </a:p>
          <a:p>
            <a:pPr lvl="1"/>
            <a:r>
              <a:rPr lang="en-GB" dirty="0" smtClean="0"/>
              <a:t>Workers to employers </a:t>
            </a:r>
          </a:p>
          <a:p>
            <a:pPr lvl="1"/>
            <a:r>
              <a:rPr lang="en-GB" dirty="0" smtClean="0"/>
              <a:t>Goods to </a:t>
            </a:r>
            <a:r>
              <a:rPr lang="en-GB" dirty="0" smtClean="0"/>
              <a:t>market</a:t>
            </a:r>
          </a:p>
          <a:p>
            <a:endParaRPr lang="en-GB" dirty="0" smtClean="0"/>
          </a:p>
          <a:p>
            <a:r>
              <a:rPr lang="en-GB" dirty="0" smtClean="0"/>
              <a:t>Local and international dimensions 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Recognition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Legislation </a:t>
            </a:r>
          </a:p>
          <a:p>
            <a:pPr lvl="1"/>
            <a:r>
              <a:rPr lang="en-GB" dirty="0" smtClean="0"/>
              <a:t>Human Trafficking and Exploitation Bill </a:t>
            </a:r>
          </a:p>
          <a:p>
            <a:pPr lvl="1"/>
            <a:r>
              <a:rPr lang="en-GB" dirty="0" smtClean="0"/>
              <a:t>Modern Slavery Bill </a:t>
            </a:r>
          </a:p>
          <a:p>
            <a:endParaRPr lang="en-GB" dirty="0" smtClean="0"/>
          </a:p>
          <a:p>
            <a:r>
              <a:rPr lang="en-GB" dirty="0" smtClean="0"/>
              <a:t>Policy</a:t>
            </a:r>
          </a:p>
          <a:p>
            <a:pPr lvl="1"/>
            <a:r>
              <a:rPr lang="en-GB" dirty="0" smtClean="0"/>
              <a:t>Human Trafficking and Exploitation Action Plan</a:t>
            </a:r>
          </a:p>
          <a:p>
            <a:pPr lvl="1"/>
            <a:r>
              <a:rPr lang="en-GB" dirty="0" smtClean="0"/>
              <a:t>Organised Crime Task Force Threat Assessment</a:t>
            </a:r>
          </a:p>
          <a:p>
            <a:pPr lvl="1"/>
            <a:r>
              <a:rPr lang="en-GB" dirty="0" smtClean="0"/>
              <a:t>Cross Border Organised Crime Assessment</a:t>
            </a:r>
          </a:p>
          <a:p>
            <a:pPr lvl="1"/>
            <a:r>
              <a:rPr lang="en-GB" dirty="0" smtClean="0"/>
              <a:t>PPS Prosecuting Policy 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/>
            <a:r>
              <a:rPr lang="en-GB" dirty="0" smtClean="0"/>
              <a:t>Awareness raising </a:t>
            </a:r>
          </a:p>
          <a:p>
            <a:pPr marL="925830" lvl="1" indent="-514350"/>
            <a:r>
              <a:rPr lang="en-GB" dirty="0" smtClean="0"/>
              <a:t>Public sector and business community</a:t>
            </a:r>
          </a:p>
          <a:p>
            <a:pPr marL="633222" indent="-514350"/>
            <a:endParaRPr lang="en-GB" dirty="0" smtClean="0"/>
          </a:p>
          <a:p>
            <a:pPr marL="633222" indent="-514350"/>
            <a:r>
              <a:rPr lang="en-GB" dirty="0" smtClean="0"/>
              <a:t>Positive work by the GLA</a:t>
            </a:r>
          </a:p>
          <a:p>
            <a:pPr marL="925830" lvl="1" indent="-514350"/>
            <a:r>
              <a:rPr lang="en-GB" dirty="0" smtClean="0"/>
              <a:t>But limited resources and responsibilities</a:t>
            </a:r>
          </a:p>
          <a:p>
            <a:pPr marL="633222" indent="-514350"/>
            <a:endParaRPr lang="en-GB" dirty="0" smtClean="0"/>
          </a:p>
          <a:p>
            <a:pPr marL="633222" indent="-514350"/>
            <a:r>
              <a:rPr lang="en-GB" dirty="0" smtClean="0"/>
              <a:t>Recognition of problem by some employers</a:t>
            </a:r>
          </a:p>
          <a:p>
            <a:pPr marL="925830" lvl="1" indent="-514350"/>
            <a:r>
              <a:rPr lang="en-GB" dirty="0" smtClean="0"/>
              <a:t>Mushroom industry supply chain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2780</TotalTime>
  <Words>349</Words>
  <Application>Microsoft Office PowerPoint</Application>
  <PresentationFormat>On-screen Show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Forced Labour: Perspectives from Northern Ireland</vt:lpstr>
      <vt:lpstr>Themes </vt:lpstr>
      <vt:lpstr>The Beginnings? </vt:lpstr>
      <vt:lpstr>Recent Developments</vt:lpstr>
      <vt:lpstr>Scale of the Problem</vt:lpstr>
      <vt:lpstr>UK Assessment </vt:lpstr>
      <vt:lpstr>Factors</vt:lpstr>
      <vt:lpstr>Recognition</vt:lpstr>
      <vt:lpstr>Responding</vt:lpstr>
      <vt:lpstr>Prosecutions</vt:lpstr>
      <vt:lpstr>Challenges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neilj</dc:creator>
  <cp:lastModifiedBy>support</cp:lastModifiedBy>
  <cp:revision>54</cp:revision>
  <dcterms:created xsi:type="dcterms:W3CDTF">2015-01-06T09:02:37Z</dcterms:created>
  <dcterms:modified xsi:type="dcterms:W3CDTF">2015-01-19T14:35:12Z</dcterms:modified>
</cp:coreProperties>
</file>